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9" r:id="rId3"/>
    <p:sldId id="262" r:id="rId4"/>
    <p:sldId id="258" r:id="rId5"/>
    <p:sldId id="261" r:id="rId6"/>
    <p:sldId id="281" r:id="rId7"/>
    <p:sldId id="264" r:id="rId8"/>
    <p:sldId id="275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57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89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498300" y="1591025"/>
            <a:ext cx="51954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96175" y="5663050"/>
            <a:ext cx="11281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 1 1">
  <p:cSld name="CUSTOM_18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0" y="6563875"/>
            <a:ext cx="12192000" cy="294000"/>
          </a:xfrm>
          <a:prstGeom prst="trapezoid">
            <a:avLst>
              <a:gd name="adj" fmla="val 107636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/>
          <p:nvPr/>
        </p:nvSpPr>
        <p:spPr>
          <a:xfrm rot="5400000">
            <a:off x="-3282000" y="3282000"/>
            <a:ext cx="6858000" cy="294000"/>
          </a:xfrm>
          <a:prstGeom prst="trapezoid">
            <a:avLst>
              <a:gd name="adj" fmla="val 93614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/>
          <p:nvPr/>
        </p:nvSpPr>
        <p:spPr>
          <a:xfrm rot="10800000">
            <a:off x="0" y="0"/>
            <a:ext cx="12192000" cy="294000"/>
          </a:xfrm>
          <a:prstGeom prst="trapezoid">
            <a:avLst>
              <a:gd name="adj" fmla="val 107636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/>
          <p:nvPr/>
        </p:nvSpPr>
        <p:spPr>
          <a:xfrm rot="-5400000" flipH="1">
            <a:off x="8615950" y="3282000"/>
            <a:ext cx="6858000" cy="294000"/>
          </a:xfrm>
          <a:prstGeom prst="trapezoid">
            <a:avLst>
              <a:gd name="adj" fmla="val 93614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3675" y="898175"/>
            <a:ext cx="10436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406700" y="2031800"/>
            <a:ext cx="68319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1009450" y="5614675"/>
            <a:ext cx="106224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548200" y="54427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 1">
  <p:cSld name="CUSTOM_18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289"/>
          <a:stretch/>
        </p:blipFill>
        <p:spPr>
          <a:xfrm rot="5400000">
            <a:off x="2697455" y="-2702130"/>
            <a:ext cx="6853373" cy="12257636"/>
          </a:xfrm>
          <a:custGeom>
            <a:avLst/>
            <a:gdLst/>
            <a:ahLst/>
            <a:cxnLst/>
            <a:rect l="l" t="t" r="r" b="b"/>
            <a:pathLst>
              <a:path w="6853373" h="12288357" extrusionOk="0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E8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578" y="189420"/>
            <a:ext cx="11830683" cy="647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289"/>
          <a:stretch/>
        </p:blipFill>
        <p:spPr>
          <a:xfrm rot="5400000">
            <a:off x="2697455" y="-2702130"/>
            <a:ext cx="6853373" cy="12257636"/>
          </a:xfrm>
          <a:custGeom>
            <a:avLst/>
            <a:gdLst/>
            <a:ahLst/>
            <a:cxnLst/>
            <a:rect l="l" t="t" r="r" b="b"/>
            <a:pathLst>
              <a:path w="6853373" h="12288357" extrusionOk="0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 rot="5400000">
            <a:off x="-374550" y="5893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400" b="0" i="0" u="none" strike="noStrike" cap="none">
              <a:solidFill>
                <a:srgbClr val="99999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64" r:id="rId7"/>
    <p:sldLayoutId id="2147483666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242114" y="1711784"/>
            <a:ext cx="57861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 sz="5500" b="1" dirty="0">
                <a:latin typeface="Bradley Hand ITC" panose="03070402050302030203" pitchFamily="66" charset="0"/>
              </a:rPr>
              <a:t>Levenshtein distance/</a:t>
            </a:r>
            <a:br>
              <a:rPr lang="en-US" sz="5500" b="1" dirty="0">
                <a:latin typeface="Bradley Hand ITC" panose="03070402050302030203" pitchFamily="66" charset="0"/>
              </a:rPr>
            </a:br>
            <a:r>
              <a:rPr lang="en-US" sz="5500" b="1" dirty="0">
                <a:latin typeface="Bradley Hand ITC" panose="03070402050302030203" pitchFamily="66" charset="0"/>
              </a:rPr>
              <a:t>edit distance</a:t>
            </a:r>
            <a:r>
              <a:rPr lang="en" sz="5500" dirty="0"/>
              <a:t>.</a:t>
            </a:r>
            <a:br>
              <a:rPr lang="en" sz="5500" dirty="0"/>
            </a:br>
            <a:r>
              <a:rPr lang="en" sz="3200" dirty="0">
                <a:latin typeface="Bradley Hand ITC" panose="03070402050302030203" pitchFamily="66" charset="0"/>
              </a:rPr>
              <a:t>By Srinivas Makkena</a:t>
            </a:r>
            <a:endParaRPr sz="3200" dirty="0">
              <a:latin typeface="Bradley Hand ITC" panose="03070402050302030203" pitchFamily="66" charset="0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381786" y="5598018"/>
            <a:ext cx="11425286" cy="61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-US" dirty="0">
                <a:latin typeface="Bradley Hand ITC" panose="03070402050302030203" pitchFamily="66" charset="0"/>
              </a:rPr>
              <a:t>Minimum operations to transform one string into another</a:t>
            </a:r>
          </a:p>
        </p:txBody>
      </p:sp>
      <p:pic>
        <p:nvPicPr>
          <p:cNvPr id="132" name="Google Shape;132;p24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678" t="45968" r="60320" b="25889"/>
          <a:stretch/>
        </p:blipFill>
        <p:spPr>
          <a:xfrm rot="465910">
            <a:off x="1581633" y="948797"/>
            <a:ext cx="1123354" cy="815520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3" name="Google Shape;133;p24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8678" t="45968" r="60320" b="25889"/>
          <a:stretch/>
        </p:blipFill>
        <p:spPr>
          <a:xfrm rot="6375612">
            <a:off x="9537580" y="948382"/>
            <a:ext cx="1124296" cy="81620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4" name="Google Shape;134;p24" descr="A picture containing pla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8678" t="45968" r="60320" b="25889"/>
          <a:stretch/>
        </p:blipFill>
        <p:spPr>
          <a:xfrm rot="-10064114">
            <a:off x="9466468" y="4119593"/>
            <a:ext cx="1124668" cy="81647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24" descr="A picture containing pla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8678" t="45968" r="60320" b="25889"/>
          <a:stretch/>
        </p:blipFill>
        <p:spPr>
          <a:xfrm rot="-3509744">
            <a:off x="1606525" y="3865563"/>
            <a:ext cx="1124162" cy="816107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3036518" y="1387377"/>
            <a:ext cx="6334943" cy="3722091"/>
            <a:chOff x="1017885" y="2820184"/>
            <a:chExt cx="3386040" cy="2926172"/>
          </a:xfrm>
        </p:grpSpPr>
        <p:pic>
          <p:nvPicPr>
            <p:cNvPr id="137" name="Google Shape;137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 descr="A picture containing accessor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533881">
            <a:off x="494078" y="533720"/>
            <a:ext cx="739044" cy="7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58989" y="764306"/>
            <a:ext cx="809221" cy="45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</a:pPr>
            <a:r>
              <a:rPr lang="en" sz="4800" b="1" dirty="0">
                <a:latin typeface="Bradley Hand ITC" panose="03070402050302030203" pitchFamily="66" charset="0"/>
              </a:rPr>
              <a:t>?</a:t>
            </a:r>
            <a:endParaRPr sz="4800" b="1" dirty="0">
              <a:latin typeface="Bradley Hand ITC" panose="03070402050302030203" pitchFamily="66" charset="0"/>
            </a:endParaRPr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1437449" y="525990"/>
            <a:ext cx="1017016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3600"/>
              <a:buNone/>
            </a:pPr>
            <a:r>
              <a:rPr lang="en-US" sz="2400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Chelsea Market"/>
                <a:cs typeface="Chelsea Market"/>
                <a:sym typeface="Chelsea Market"/>
              </a:rPr>
              <a:t>How do search engines provide suggestions for misspelled queries?</a:t>
            </a: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2"/>
          </p:nvPr>
        </p:nvSpPr>
        <p:spPr>
          <a:xfrm>
            <a:off x="1732940" y="5255863"/>
            <a:ext cx="8742020" cy="100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800" dirty="0">
                <a:latin typeface="Bradley Hand ITC" panose="03070402050302030203" pitchFamily="66" charset="0"/>
              </a:rPr>
              <a:t>How do spell correction in different applications work?</a:t>
            </a:r>
            <a:endParaRPr sz="2800" dirty="0"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06F16-90CD-48B9-93DA-579868EA0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7" t="18222" r="25583" b="42129"/>
          <a:stretch/>
        </p:blipFill>
        <p:spPr>
          <a:xfrm>
            <a:off x="1732940" y="1338668"/>
            <a:ext cx="8315300" cy="38224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704731" y="1179411"/>
            <a:ext cx="10594705" cy="198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800" b="1" dirty="0">
                <a:latin typeface="Bradley Hand ITC" panose="03070402050302030203" pitchFamily="66" charset="0"/>
              </a:rPr>
              <a:t>Calculate Minimum number of operations required to convert a given string into another string?</a:t>
            </a:r>
            <a:br>
              <a:rPr lang="en-US" sz="2800" b="1" dirty="0">
                <a:latin typeface="Bradley Hand ITC" panose="03070402050302030203" pitchFamily="66" charset="0"/>
              </a:rPr>
            </a:br>
            <a:br>
              <a:rPr lang="en-US" sz="2800" b="1" dirty="0">
                <a:latin typeface="Bradley Hand ITC" panose="03070402050302030203" pitchFamily="66" charset="0"/>
              </a:rPr>
            </a:br>
            <a:r>
              <a:rPr lang="en-US" sz="2800" u="sng" dirty="0">
                <a:latin typeface="Bradley Hand ITC" panose="03070402050302030203" pitchFamily="66" charset="0"/>
              </a:rPr>
              <a:t>Allowed operations: </a:t>
            </a:r>
            <a:br>
              <a:rPr lang="en-US" sz="3600" u="sng" dirty="0">
                <a:latin typeface="Bradley Hand ITC" panose="03070402050302030203" pitchFamily="66" charset="0"/>
              </a:rPr>
            </a:br>
            <a:r>
              <a:rPr lang="en-US" sz="3200" dirty="0">
                <a:latin typeface="Bradley Hand ITC" panose="03070402050302030203" pitchFamily="66" charset="0"/>
              </a:rPr>
              <a:t>Insertion, Deletion, Replacing</a:t>
            </a:r>
            <a:br>
              <a:rPr lang="en-US" sz="3600" dirty="0">
                <a:latin typeface="Bradley Hand ITC" panose="03070402050302030203" pitchFamily="66" charset="0"/>
              </a:rPr>
            </a:br>
            <a:endParaRPr sz="3600" dirty="0"/>
          </a:p>
        </p:txBody>
      </p:sp>
      <p:grpSp>
        <p:nvGrpSpPr>
          <p:cNvPr id="211" name="Google Shape;211;p30"/>
          <p:cNvGrpSpPr/>
          <p:nvPr/>
        </p:nvGrpSpPr>
        <p:grpSpPr>
          <a:xfrm>
            <a:off x="547800" y="329839"/>
            <a:ext cx="11324644" cy="5310125"/>
            <a:chOff x="1017886" y="2820184"/>
            <a:chExt cx="3386040" cy="2900233"/>
          </a:xfrm>
        </p:grpSpPr>
        <p:pic>
          <p:nvPicPr>
            <p:cNvPr id="212" name="Google Shape;212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83899" y="5538245"/>
              <a:ext cx="3320027" cy="182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-370439" y="4230296"/>
              <a:ext cx="2830034" cy="53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2872948" y="4246539"/>
              <a:ext cx="2830034" cy="71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30EE94C-414B-473C-BA8D-2CE6CC478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latin typeface="Bradley Hand ITC" panose="03070402050302030203" pitchFamily="66" charset="0"/>
              </a:rPr>
              <a:t>Edit Distance = No of minimum operations =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AFB81-6B90-4144-A60F-FAEC255B1934}"/>
              </a:ext>
            </a:extLst>
          </p:cNvPr>
          <p:cNvSpPr txBox="1"/>
          <p:nvPr/>
        </p:nvSpPr>
        <p:spPr>
          <a:xfrm>
            <a:off x="868874" y="3272472"/>
            <a:ext cx="3622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E.g.</a:t>
            </a:r>
            <a:r>
              <a:rPr lang="en-US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:</a:t>
            </a:r>
          </a:p>
          <a:p>
            <a:r>
              <a:rPr lang="en-US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	String 1 – Hall</a:t>
            </a:r>
          </a:p>
          <a:p>
            <a:r>
              <a:rPr lang="en-US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	String 2 – Hello</a:t>
            </a:r>
          </a:p>
        </p:txBody>
      </p:sp>
      <p:pic>
        <p:nvPicPr>
          <p:cNvPr id="14" name="Google Shape;282;p34" descr="A picture containing plant&#10;&#10;Description automatically generated">
            <a:extLst>
              <a:ext uri="{FF2B5EF4-FFF2-40B4-BE49-F238E27FC236}">
                <a16:creationId xmlns:a16="http://schemas.microsoft.com/office/drawing/2014/main" id="{BDE835F8-986A-48C0-B248-4994EFB10D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678" t="45968" r="60320" b="25889"/>
          <a:stretch/>
        </p:blipFill>
        <p:spPr>
          <a:xfrm rot="19917685">
            <a:off x="4627071" y="3843204"/>
            <a:ext cx="775219" cy="594176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B2336-37C3-4804-8FCC-2D78B914241F}"/>
              </a:ext>
            </a:extLst>
          </p:cNvPr>
          <p:cNvSpPr txBox="1"/>
          <p:nvPr/>
        </p:nvSpPr>
        <p:spPr>
          <a:xfrm>
            <a:off x="6240026" y="3346101"/>
            <a:ext cx="411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H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Changes did : 0 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Same char H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39191-0EDA-4C3C-B9DA-70612349DB0A}"/>
              </a:ext>
            </a:extLst>
          </p:cNvPr>
          <p:cNvSpPr txBox="1"/>
          <p:nvPr/>
        </p:nvSpPr>
        <p:spPr>
          <a:xfrm>
            <a:off x="6237616" y="3351192"/>
            <a:ext cx="411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He</a:t>
            </a:r>
          </a:p>
          <a:p>
            <a:endParaRPr lang="en-US" sz="3200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Changes did : 1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Replaced a with 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C8B4EB-0551-48B2-BD04-1FBD8547FD98}"/>
              </a:ext>
            </a:extLst>
          </p:cNvPr>
          <p:cNvSpPr txBox="1"/>
          <p:nvPr/>
        </p:nvSpPr>
        <p:spPr>
          <a:xfrm>
            <a:off x="6235206" y="3352914"/>
            <a:ext cx="411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Hel</a:t>
            </a:r>
          </a:p>
          <a:p>
            <a:endParaRPr lang="en-US" sz="3200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Changes did : 1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Same Char 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BA9BE-EF6D-42AA-ABBB-F6B18A1C3B45}"/>
              </a:ext>
            </a:extLst>
          </p:cNvPr>
          <p:cNvSpPr txBox="1"/>
          <p:nvPr/>
        </p:nvSpPr>
        <p:spPr>
          <a:xfrm>
            <a:off x="6238691" y="3349798"/>
            <a:ext cx="411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Hell</a:t>
            </a:r>
          </a:p>
          <a:p>
            <a:endParaRPr lang="en-US" sz="3200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Changes did : 1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Same char 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847838-A4C2-4603-AD4B-FEFA692F3FBD}"/>
              </a:ext>
            </a:extLst>
          </p:cNvPr>
          <p:cNvSpPr txBox="1"/>
          <p:nvPr/>
        </p:nvSpPr>
        <p:spPr>
          <a:xfrm>
            <a:off x="6230386" y="3349798"/>
            <a:ext cx="411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Hello</a:t>
            </a:r>
          </a:p>
          <a:p>
            <a:endParaRPr lang="en-US" sz="3200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Changes did : 2</a:t>
            </a:r>
          </a:p>
          <a:p>
            <a:r>
              <a:rPr lang="en-US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Inserted 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3" grpId="0" build="p"/>
      <p:bldP spid="4" grpId="0"/>
      <p:bldP spid="8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9D613F6-4044-41FC-B121-9CA7A85D2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429" y="2861517"/>
            <a:ext cx="10844374" cy="2110650"/>
          </a:xfrm>
          <a:prstGeom prst="rect">
            <a:avLst/>
          </a:prstGeom>
          <a:noFill/>
          <a:effectLst>
            <a:outerShdw algn="ctr" rotWithShape="0">
              <a:schemeClr val="bg1"/>
            </a:outerShdw>
          </a:effectLst>
        </p:spPr>
      </p:pic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86080" y="1298876"/>
            <a:ext cx="1141984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The Levenshtein distance between two strings (of length and respectively) is given by where</a:t>
            </a:r>
            <a:br>
              <a:rPr lang="en-US" altLang="en-US" sz="2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</a:br>
            <a:r>
              <a:rPr lang="en-US" altLang="en-US" sz="2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     </a:t>
            </a:r>
            <a:br>
              <a:rPr lang="en-US" altLang="en-US" sz="2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</a:b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adley Hand ITC" panose="03070402050302030203" pitchFamily="66" charset="0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650" y="2353059"/>
            <a:ext cx="10816590" cy="18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AutoShape 26" descr="a,b">
            <a:extLst>
              <a:ext uri="{FF2B5EF4-FFF2-40B4-BE49-F238E27FC236}">
                <a16:creationId xmlns:a16="http://schemas.microsoft.com/office/drawing/2014/main" id="{3F78B928-E6E8-42FF-B8FB-8EEE613010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9400" y="-419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7" descr="|a|">
            <a:extLst>
              <a:ext uri="{FF2B5EF4-FFF2-40B4-BE49-F238E27FC236}">
                <a16:creationId xmlns:a16="http://schemas.microsoft.com/office/drawing/2014/main" id="{28585C9F-2DDB-44F3-9B64-3ED9011505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7938" y="-419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8" descr="|b|">
            <a:extLst>
              <a:ext uri="{FF2B5EF4-FFF2-40B4-BE49-F238E27FC236}">
                <a16:creationId xmlns:a16="http://schemas.microsoft.com/office/drawing/2014/main" id="{96D5099B-76AA-43B2-8450-38BC331D0E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0563" y="-419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29" descr="{\displaystyle \operatorname {lev} (a,b)}">
            <a:extLst>
              <a:ext uri="{FF2B5EF4-FFF2-40B4-BE49-F238E27FC236}">
                <a16:creationId xmlns:a16="http://schemas.microsoft.com/office/drawing/2014/main" id="{22ACED17-EF71-4AFB-98AA-C3DF355BB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6663" y="-419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30" descr="{\displaystyle \operatorname {lev} (a,b)={\begin{cases}|a|&amp;{\text{ if }}|b|=0,\\|b|&amp;{\text{ if }}|a|=0,\\\operatorname {lev} {\big (}\operatorname {tail} (a),\operatorname {tail} (b){\big )}&amp;{\text{ if }}a[0]=b[0],\\1+\min {\begin{cases}\operatorname {lev} {\big (}\operatorname {tail} (a),b{\big )}\\\operatorname {lev} {\big (}a,\operatorname {tail} (b){\big )}\\\operatorname {lev} {\big (}\operatorname {tail} (a),\operatorname {tail} (b){\big )}\\\end{cases}}&amp;{\text{ otherwise}}\end{cases}}}">
            <a:extLst>
              <a:ext uri="{FF2B5EF4-FFF2-40B4-BE49-F238E27FC236}">
                <a16:creationId xmlns:a16="http://schemas.microsoft.com/office/drawing/2014/main" id="{BBE36A0C-C1A0-4955-9037-9487E491F4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28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1279750" y="689700"/>
            <a:ext cx="90909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dirty="0">
                <a:latin typeface="Bradley Hand ITC" panose="03070402050302030203" pitchFamily="66" charset="0"/>
              </a:rPr>
              <a:t>Distance Matrix calculation</a:t>
            </a:r>
            <a:endParaRPr sz="4000" dirty="0">
              <a:latin typeface="Bradley Hand ITC" panose="03070402050302030203" pitchFamily="66" charset="0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226" y="1495088"/>
            <a:ext cx="7119229" cy="173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E33D195-56C3-4A65-9049-D90D57FEA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61768"/>
              </p:ext>
            </p:extLst>
          </p:nvPr>
        </p:nvGraphicFramePr>
        <p:xfrm>
          <a:off x="5936898" y="2389647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81CCEFF-264F-4AD7-B923-EE64215BA33D}"/>
              </a:ext>
            </a:extLst>
          </p:cNvPr>
          <p:cNvSpPr txBox="1"/>
          <p:nvPr/>
        </p:nvSpPr>
        <p:spPr>
          <a:xfrm>
            <a:off x="377246" y="3116143"/>
            <a:ext cx="45299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If Character matches on both words</a:t>
            </a:r>
          </a:p>
          <a:p>
            <a:r>
              <a:rPr lang="en-US" sz="2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	 copy diagonal value</a:t>
            </a:r>
          </a:p>
          <a:p>
            <a:endParaRPr lang="en-US" sz="2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	insert minimum of the previous 	values (i-1 j-1 , i-1 j, I j-1) by 		adding 1 to it  </a:t>
            </a:r>
          </a:p>
        </p:txBody>
      </p:sp>
      <p:pic>
        <p:nvPicPr>
          <p:cNvPr id="7" name="Google Shape;282;p34" descr="A picture containing plant&#10;&#10;Description automatically generated">
            <a:extLst>
              <a:ext uri="{FF2B5EF4-FFF2-40B4-BE49-F238E27FC236}">
                <a16:creationId xmlns:a16="http://schemas.microsoft.com/office/drawing/2014/main" id="{D3373DA6-4DF9-458B-A951-9F5E85F92B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678" t="45968" r="60320" b="25889"/>
          <a:stretch/>
        </p:blipFill>
        <p:spPr>
          <a:xfrm rot="19917685">
            <a:off x="4986138" y="3692268"/>
            <a:ext cx="775219" cy="594176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A625C989-6B24-4A05-A358-560AB7EF8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07546"/>
              </p:ext>
            </p:extLst>
          </p:nvPr>
        </p:nvGraphicFramePr>
        <p:xfrm>
          <a:off x="5936898" y="2384437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4F027302-B452-44CE-80C3-2C7044059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43665"/>
              </p:ext>
            </p:extLst>
          </p:nvPr>
        </p:nvGraphicFramePr>
        <p:xfrm>
          <a:off x="5936898" y="2361679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32FE3B9-EB1F-496C-8E19-DBDFDE07E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31226"/>
              </p:ext>
            </p:extLst>
          </p:nvPr>
        </p:nvGraphicFramePr>
        <p:xfrm>
          <a:off x="5936898" y="2361679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150F9EA-FB5A-48FB-AD3B-DB3B3970F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64239"/>
              </p:ext>
            </p:extLst>
          </p:nvPr>
        </p:nvGraphicFramePr>
        <p:xfrm>
          <a:off x="5936898" y="2367820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CF035A1D-27EA-4DEB-A557-31B04BA17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733545"/>
              </p:ext>
            </p:extLst>
          </p:nvPr>
        </p:nvGraphicFramePr>
        <p:xfrm>
          <a:off x="5936898" y="2362610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8ACD07C4-BA1A-4527-BB6A-AFB5DCC50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70857"/>
              </p:ext>
            </p:extLst>
          </p:nvPr>
        </p:nvGraphicFramePr>
        <p:xfrm>
          <a:off x="5939050" y="2357455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AB64A567-601F-49B4-8BF2-16010A528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699564"/>
              </p:ext>
            </p:extLst>
          </p:nvPr>
        </p:nvGraphicFramePr>
        <p:xfrm>
          <a:off x="5931193" y="2355166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547AB2DD-430A-4758-9341-5489339B1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41128"/>
              </p:ext>
            </p:extLst>
          </p:nvPr>
        </p:nvGraphicFramePr>
        <p:xfrm>
          <a:off x="5912450" y="2361679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7E5CCEB4-1D85-4CE5-8E58-EF5FB9F7E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07554"/>
              </p:ext>
            </p:extLst>
          </p:nvPr>
        </p:nvGraphicFramePr>
        <p:xfrm>
          <a:off x="5924908" y="2361679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C7A5F623-5DD8-4852-8306-B3990D294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150027"/>
              </p:ext>
            </p:extLst>
          </p:nvPr>
        </p:nvGraphicFramePr>
        <p:xfrm>
          <a:off x="5932269" y="2352877"/>
          <a:ext cx="4145748" cy="3669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958">
                  <a:extLst>
                    <a:ext uri="{9D8B030D-6E8A-4147-A177-3AD203B41FA5}">
                      <a16:colId xmlns:a16="http://schemas.microsoft.com/office/drawing/2014/main" val="2207214506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05567570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1713646534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761678592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2295443405"/>
                    </a:ext>
                  </a:extLst>
                </a:gridCol>
                <a:gridCol w="690958">
                  <a:extLst>
                    <a:ext uri="{9D8B030D-6E8A-4147-A177-3AD203B41FA5}">
                      <a16:colId xmlns:a16="http://schemas.microsoft.com/office/drawing/2014/main" val="844583242"/>
                    </a:ext>
                  </a:extLst>
                </a:gridCol>
              </a:tblGrid>
              <a:tr h="4883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adley Hand ITC" panose="03070402050302030203" pitchFamily="66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2299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“ 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47651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0992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15252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63876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6848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adley Hand ITC" panose="03070402050302030203" pitchFamily="66" charset="0"/>
                        </a:rPr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4454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911888" y="339050"/>
            <a:ext cx="5415340" cy="45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dirty="0">
                <a:latin typeface="Bradley Hand ITC" panose="03070402050302030203" pitchFamily="66" charset="0"/>
              </a:rPr>
              <a:t>Pseudo code</a:t>
            </a:r>
            <a:endParaRPr sz="4000" dirty="0">
              <a:latin typeface="Bradley Hand ITC" panose="03070402050302030203" pitchFamily="66" charset="0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88" y="959866"/>
            <a:ext cx="8705448" cy="822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F34E4-53ED-4EE9-8FF8-D2D2345F9D48}"/>
              </a:ext>
            </a:extLst>
          </p:cNvPr>
          <p:cNvSpPr txBox="1"/>
          <p:nvPr/>
        </p:nvSpPr>
        <p:spPr>
          <a:xfrm>
            <a:off x="809298" y="1174557"/>
            <a:ext cx="1025809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Bradley Hand ITC" panose="03070402050302030203" pitchFamily="66" charset="0"/>
                <a:sym typeface="Chelsea Market"/>
              </a:rPr>
              <a:t>function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</a:t>
            </a:r>
            <a:r>
              <a:rPr lang="en-US" sz="1800" b="1" dirty="0">
                <a:solidFill>
                  <a:schemeClr val="accent5"/>
                </a:solidFill>
                <a:latin typeface="Bradley Hand ITC" panose="03070402050302030203" pitchFamily="66" charset="0"/>
                <a:sym typeface="Chelsea Market"/>
              </a:rPr>
              <a:t>LevenshteinDistance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Bradley Hand ITC" panose="03070402050302030203" pitchFamily="66" charset="0"/>
                <a:sym typeface="Chelsea Market"/>
              </a:rPr>
              <a:t>string1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, </a:t>
            </a:r>
            <a:r>
              <a:rPr lang="en-US" sz="1800" b="1" dirty="0">
                <a:solidFill>
                  <a:srgbClr val="FF0000"/>
                </a:solidFill>
                <a:latin typeface="Bradley Hand ITC" panose="03070402050302030203" pitchFamily="66" charset="0"/>
                <a:sym typeface="Chelsea Market"/>
              </a:rPr>
              <a:t>string2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):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= </a:t>
            </a:r>
            <a:r>
              <a:rPr lang="en-US" sz="1800" b="1" dirty="0">
                <a:solidFill>
                  <a:srgbClr val="FFC000"/>
                </a:solidFill>
                <a:latin typeface="Bradley Hand ITC" panose="03070402050302030203" pitchFamily="66" charset="0"/>
                <a:sym typeface="Chelsea Market"/>
              </a:rPr>
              <a:t>length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Bradley Hand ITC" panose="03070402050302030203" pitchFamily="66" charset="0"/>
                <a:sym typeface="Chelsea Market"/>
              </a:rPr>
              <a:t>string1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)    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length of string 1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= </a:t>
            </a:r>
            <a:r>
              <a:rPr lang="en-US" sz="1800" b="1" dirty="0">
                <a:solidFill>
                  <a:srgbClr val="FFC000"/>
                </a:solidFill>
                <a:latin typeface="Bradley Hand ITC" panose="03070402050302030203" pitchFamily="66" charset="0"/>
                <a:sym typeface="Chelsea Market"/>
              </a:rPr>
              <a:t>length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Bradley Hand ITC" panose="03070402050302030203" pitchFamily="66" charset="0"/>
                <a:sym typeface="Chelsea Market"/>
              </a:rPr>
              <a:t>string2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)  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  length of string 2</a:t>
            </a:r>
            <a:endParaRPr lang="en-US" sz="1800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= </a:t>
            </a:r>
            <a:r>
              <a:rPr lang="en-US" sz="1800" b="1" dirty="0">
                <a:solidFill>
                  <a:srgbClr val="FFC000"/>
                </a:solidFill>
                <a:latin typeface="Bradley Hand ITC" panose="03070402050302030203" pitchFamily="66" charset="0"/>
                <a:sym typeface="Chelsea Market"/>
              </a:rPr>
              <a:t>array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(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+ 1,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+ 1)  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creating multi-dimensional array </a:t>
            </a:r>
            <a:endParaRPr lang="en-US" sz="1800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</a:t>
            </a:r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for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i from 0 to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: 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looping on first column and adding initial values</a:t>
            </a:r>
            <a:endParaRPr lang="en-US" sz="1800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  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[i, 0] = I</a:t>
            </a:r>
          </a:p>
          <a:p>
            <a:endParaRPr lang="en-US" sz="1800" b="1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</a:t>
            </a:r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for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j from 0 to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: 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looping on first row and adding initial values</a:t>
            </a:r>
            <a:endParaRPr lang="en-US" sz="1800" b="1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  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[0, j] = j</a:t>
            </a:r>
          </a:p>
          <a:p>
            <a:endParaRPr lang="en-US" sz="1800" b="1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</a:t>
            </a:r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for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i from 1 to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: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  </a:t>
            </a:r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for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j from 1 to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:</a:t>
            </a:r>
          </a:p>
          <a:p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            if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Bradley Hand ITC" panose="03070402050302030203" pitchFamily="66" charset="0"/>
                <a:sym typeface="Chelsea Market"/>
              </a:rPr>
              <a:t>string1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[i] == </a:t>
            </a:r>
            <a:r>
              <a:rPr lang="en-US" sz="1800" b="1" dirty="0">
                <a:solidFill>
                  <a:srgbClr val="FF0000"/>
                </a:solidFill>
                <a:latin typeface="Bradley Hand ITC" panose="03070402050302030203" pitchFamily="66" charset="0"/>
                <a:sym typeface="Chelsea Market"/>
              </a:rPr>
              <a:t>string2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[j]:	 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 copying prev value to distance array if same char</a:t>
            </a:r>
            <a:endParaRPr lang="en-US" sz="1800" b="1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            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[i, j] =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[i-1, j-1] 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           </a:t>
            </a:r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else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:	</a:t>
            </a:r>
            <a:r>
              <a:rPr lang="en-US" sz="1800" dirty="0">
                <a:solidFill>
                  <a:schemeClr val="accent6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 else copying min of prev ([i-1][j-1], [i-1][j], [i][j-1]) values +1</a:t>
            </a:r>
            <a:endParaRPr lang="en-US" sz="1800" b="1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	 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[i, j] = </a:t>
            </a:r>
            <a:r>
              <a:rPr lang="en-US" sz="1800" b="1" dirty="0">
                <a:solidFill>
                  <a:srgbClr val="FFC000"/>
                </a:solidFill>
                <a:latin typeface="Bradley Hand ITC" panose="03070402050302030203" pitchFamily="66" charset="0"/>
                <a:sym typeface="Chelsea Market"/>
              </a:rPr>
              <a:t>min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(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[i-1, j-1],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[i-1, j],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[i, j-1]) + 1 		    </a:t>
            </a:r>
          </a:p>
          <a:p>
            <a:endParaRPr lang="en-US" sz="1800" b="1" dirty="0">
              <a:solidFill>
                <a:schemeClr val="accent6"/>
              </a:solidFill>
              <a:latin typeface="Bradley Hand ITC" panose="03070402050302030203" pitchFamily="66" charset="0"/>
              <a:sym typeface="Chelsea Market"/>
            </a:endParaRPr>
          </a:p>
          <a:p>
            <a:r>
              <a:rPr lang="en-US" sz="1800" b="1" dirty="0">
                <a:solidFill>
                  <a:srgbClr val="FFFF00"/>
                </a:solidFill>
                <a:latin typeface="Bradley Hand ITC" panose="03070402050302030203" pitchFamily="66" charset="0"/>
                <a:sym typeface="Chelsea Market"/>
              </a:rPr>
              <a:t>return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distance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[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lenOfStr1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, </a:t>
            </a:r>
            <a:r>
              <a:rPr lang="en-US" sz="1800" b="1" dirty="0">
                <a:solidFill>
                  <a:srgbClr val="00B0F0"/>
                </a:solidFill>
                <a:latin typeface="Bradley Hand ITC" panose="03070402050302030203" pitchFamily="66" charset="0"/>
                <a:sym typeface="Chelsea Market"/>
              </a:rPr>
              <a:t>lenOfStr2</a:t>
            </a:r>
            <a:r>
              <a:rPr lang="en-US" sz="1800" b="1" dirty="0">
                <a:solidFill>
                  <a:schemeClr val="accent6"/>
                </a:solidFill>
                <a:latin typeface="Bradley Hand ITC" panose="03070402050302030203" pitchFamily="66" charset="0"/>
                <a:sym typeface="Chelsea Market"/>
              </a:rPr>
              <a:t>]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2087A23-1D7C-4020-B8AD-226C08796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4253"/>
              </p:ext>
            </p:extLst>
          </p:nvPr>
        </p:nvGraphicFramePr>
        <p:xfrm>
          <a:off x="8933793" y="3049123"/>
          <a:ext cx="2869324" cy="759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262">
                  <a:extLst>
                    <a:ext uri="{9D8B030D-6E8A-4147-A177-3AD203B41FA5}">
                      <a16:colId xmlns:a16="http://schemas.microsoft.com/office/drawing/2014/main" val="326563142"/>
                    </a:ext>
                  </a:extLst>
                </a:gridCol>
                <a:gridCol w="1603062">
                  <a:extLst>
                    <a:ext uri="{9D8B030D-6E8A-4147-A177-3AD203B41FA5}">
                      <a16:colId xmlns:a16="http://schemas.microsoft.com/office/drawing/2014/main" val="2311732903"/>
                    </a:ext>
                  </a:extLst>
                </a:gridCol>
              </a:tblGrid>
              <a:tr h="37987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bg1"/>
                          </a:solidFill>
                          <a:latin typeface="Bradley Hand ITC" panose="03070402050302030203" pitchFamily="66" charset="0"/>
                          <a:cs typeface="Arial"/>
                          <a:sym typeface="Arial"/>
                        </a:rPr>
                        <a:t>A[i-1][j-1]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bg1"/>
                          </a:solidFill>
                          <a:latin typeface="Bradley Hand ITC" panose="03070402050302030203" pitchFamily="66" charset="0"/>
                          <a:cs typeface="Arial"/>
                          <a:sym typeface="Arial"/>
                        </a:rPr>
                        <a:t>A[i-1][j]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096108"/>
                  </a:ext>
                </a:extLst>
              </a:tr>
              <a:tr h="37987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chemeClr val="bg1"/>
                          </a:solidFill>
                          <a:latin typeface="Bradley Hand ITC" panose="03070402050302030203" pitchFamily="66" charset="0"/>
                          <a:cs typeface="Arial"/>
                          <a:sym typeface="Arial"/>
                        </a:rPr>
                        <a:t>A[i][j-1]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rgbClr val="FFC000"/>
                          </a:solidFill>
                          <a:latin typeface="Bradley Hand ITC" panose="03070402050302030203" pitchFamily="66" charset="0"/>
                          <a:cs typeface="Arial"/>
                          <a:sym typeface="Arial"/>
                        </a:rPr>
                        <a:t>X=A[i][j]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5463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0FEBCA-CB7B-400F-8F83-95979818D0DC}"/>
              </a:ext>
            </a:extLst>
          </p:cNvPr>
          <p:cNvSpPr txBox="1"/>
          <p:nvPr/>
        </p:nvSpPr>
        <p:spPr>
          <a:xfrm>
            <a:off x="9112469" y="2608871"/>
            <a:ext cx="258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Consider A as </a:t>
            </a:r>
            <a:r>
              <a:rPr lang="en-US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distance</a:t>
            </a:r>
            <a:r>
              <a:rPr lang="en-U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Array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FAF90E-06B4-4E65-98DA-24F05C2FC045}"/>
              </a:ext>
            </a:extLst>
          </p:cNvPr>
          <p:cNvSpPr/>
          <p:nvPr/>
        </p:nvSpPr>
        <p:spPr>
          <a:xfrm>
            <a:off x="8839200" y="2617076"/>
            <a:ext cx="3058511" cy="13242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6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467010" y="1234939"/>
            <a:ext cx="10058400" cy="390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2000" b="1" u="sng" dirty="0">
                <a:latin typeface="Bradley Hand ITC" panose="03070402050302030203" pitchFamily="66" charset="0"/>
              </a:rPr>
              <a:t>Spelling correction and suggestion</a:t>
            </a:r>
            <a:r>
              <a:rPr lang="en-US" sz="2000" b="1" dirty="0">
                <a:latin typeface="Bradley Hand ITC" panose="03070402050302030203" pitchFamily="66" charset="0"/>
              </a:rPr>
              <a:t>: The algorithm can be used to suggest correct spellings for misspelled words.</a:t>
            </a:r>
            <a:br>
              <a:rPr lang="en-US" sz="2000" b="1" dirty="0">
                <a:latin typeface="Bradley Hand ITC" panose="03070402050302030203" pitchFamily="66" charset="0"/>
              </a:rPr>
            </a:br>
            <a:br>
              <a:rPr lang="en-US" sz="2000" b="1" dirty="0">
                <a:latin typeface="Bradley Hand ITC" panose="03070402050302030203" pitchFamily="66" charset="0"/>
              </a:rPr>
            </a:br>
            <a:r>
              <a:rPr lang="en-US" sz="2000" b="1" u="sng" dirty="0">
                <a:latin typeface="Bradley Hand ITC" panose="03070402050302030203" pitchFamily="66" charset="0"/>
              </a:rPr>
              <a:t>Text-to-speech alignment</a:t>
            </a:r>
            <a:r>
              <a:rPr lang="en-US" sz="2000" b="1" dirty="0">
                <a:latin typeface="Bradley Hand ITC" panose="03070402050302030203" pitchFamily="66" charset="0"/>
              </a:rPr>
              <a:t>: The algorithm can align text with corresponding audio to create closed captions or subtitles.</a:t>
            </a:r>
            <a:br>
              <a:rPr lang="en-US" sz="2000" b="1" dirty="0">
                <a:latin typeface="Bradley Hand ITC" panose="03070402050302030203" pitchFamily="66" charset="0"/>
              </a:rPr>
            </a:br>
            <a:br>
              <a:rPr lang="en-US" sz="2000" b="1" dirty="0">
                <a:latin typeface="Bradley Hand ITC" panose="03070402050302030203" pitchFamily="66" charset="0"/>
              </a:rPr>
            </a:br>
            <a:r>
              <a:rPr lang="en-US" sz="2000" b="1" u="sng" dirty="0">
                <a:latin typeface="Bradley Hand ITC" panose="03070402050302030203" pitchFamily="66" charset="0"/>
              </a:rPr>
              <a:t>DNA analysis</a:t>
            </a:r>
            <a:r>
              <a:rPr lang="en-US" sz="2000" b="1" dirty="0">
                <a:latin typeface="Bradley Hand ITC" panose="03070402050302030203" pitchFamily="66" charset="0"/>
              </a:rPr>
              <a:t>: The algorithm can be used to compare DNA sequences to identify similarities and differences between them.</a:t>
            </a:r>
            <a:br>
              <a:rPr lang="en-US" sz="2000" b="1" dirty="0">
                <a:latin typeface="Bradley Hand ITC" panose="03070402050302030203" pitchFamily="66" charset="0"/>
              </a:rPr>
            </a:br>
            <a:br>
              <a:rPr lang="en-US" sz="2000" b="1" dirty="0">
                <a:latin typeface="Bradley Hand ITC" panose="03070402050302030203" pitchFamily="66" charset="0"/>
              </a:rPr>
            </a:br>
            <a:r>
              <a:rPr lang="en-US" sz="2000" b="1" u="sng" dirty="0">
                <a:latin typeface="Bradley Hand ITC" panose="03070402050302030203" pitchFamily="66" charset="0"/>
              </a:rPr>
              <a:t>Plagiarism detection</a:t>
            </a:r>
            <a:r>
              <a:rPr lang="en-US" sz="2000" b="1" dirty="0">
                <a:latin typeface="Bradley Hand ITC" panose="03070402050302030203" pitchFamily="66" charset="0"/>
              </a:rPr>
              <a:t>: The algorithm can detect instances of plagiarism by comparing the similarity between texts.</a:t>
            </a:r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112" y="5157514"/>
            <a:ext cx="10400365" cy="17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0836" t="13182" r="25577" b="3720"/>
          <a:stretch/>
        </p:blipFill>
        <p:spPr>
          <a:xfrm>
            <a:off x="10914990" y="390641"/>
            <a:ext cx="916495" cy="844298"/>
          </a:xfrm>
          <a:custGeom>
            <a:avLst/>
            <a:gdLst/>
            <a:ahLst/>
            <a:cxnLst/>
            <a:rect l="l" t="t" r="r" b="b"/>
            <a:pathLst>
              <a:path w="2410631" h="2410027" extrusionOk="0">
                <a:moveTo>
                  <a:pt x="1205317" y="0"/>
                </a:moveTo>
                <a:cubicBezTo>
                  <a:pt x="1342649" y="0"/>
                  <a:pt x="1479880" y="127343"/>
                  <a:pt x="1546074" y="382029"/>
                </a:cubicBezTo>
                <a:cubicBezTo>
                  <a:pt x="1999745" y="115638"/>
                  <a:pt x="2294389" y="410282"/>
                  <a:pt x="2027998" y="863953"/>
                </a:cubicBezTo>
                <a:cubicBezTo>
                  <a:pt x="2538176" y="996341"/>
                  <a:pt x="2538176" y="1412879"/>
                  <a:pt x="2027998" y="1546074"/>
                </a:cubicBezTo>
                <a:cubicBezTo>
                  <a:pt x="2294389" y="1999745"/>
                  <a:pt x="1999745" y="2294389"/>
                  <a:pt x="1546074" y="2027999"/>
                </a:cubicBezTo>
                <a:cubicBezTo>
                  <a:pt x="1412879" y="2537370"/>
                  <a:pt x="996341" y="2537370"/>
                  <a:pt x="863953" y="2027999"/>
                </a:cubicBezTo>
                <a:cubicBezTo>
                  <a:pt x="410282" y="2294389"/>
                  <a:pt x="115638" y="1999745"/>
                  <a:pt x="382029" y="1546074"/>
                </a:cubicBezTo>
                <a:cubicBezTo>
                  <a:pt x="-127343" y="1412879"/>
                  <a:pt x="-127343" y="996341"/>
                  <a:pt x="382029" y="863953"/>
                </a:cubicBezTo>
                <a:cubicBezTo>
                  <a:pt x="115638" y="410282"/>
                  <a:pt x="410282" y="115638"/>
                  <a:pt x="863953" y="382029"/>
                </a:cubicBezTo>
                <a:cubicBezTo>
                  <a:pt x="930551" y="127343"/>
                  <a:pt x="1067984" y="0"/>
                  <a:pt x="12053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1" name="Google Shape;251;p32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2729" t="28697" r="52564" b="5339"/>
          <a:stretch/>
        </p:blipFill>
        <p:spPr>
          <a:xfrm>
            <a:off x="632210" y="5524878"/>
            <a:ext cx="1893820" cy="749078"/>
          </a:xfrm>
          <a:custGeom>
            <a:avLst/>
            <a:gdLst/>
            <a:ahLst/>
            <a:cxnLst/>
            <a:rect l="l" t="t" r="r" b="b"/>
            <a:pathLst>
              <a:path w="2524864" h="1913096" extrusionOk="0">
                <a:moveTo>
                  <a:pt x="1201877" y="0"/>
                </a:moveTo>
                <a:cubicBezTo>
                  <a:pt x="1372910" y="0"/>
                  <a:pt x="1529239" y="88225"/>
                  <a:pt x="1618239" y="229076"/>
                </a:cubicBezTo>
                <a:cubicBezTo>
                  <a:pt x="1677056" y="215146"/>
                  <a:pt x="1738968" y="212825"/>
                  <a:pt x="1801654" y="222112"/>
                </a:cubicBezTo>
                <a:cubicBezTo>
                  <a:pt x="1998226" y="249972"/>
                  <a:pt x="2187059" y="437258"/>
                  <a:pt x="2215694" y="633830"/>
                </a:cubicBezTo>
                <a:cubicBezTo>
                  <a:pt x="2224981" y="694968"/>
                  <a:pt x="2223433" y="755333"/>
                  <a:pt x="2211051" y="812602"/>
                </a:cubicBezTo>
                <a:cubicBezTo>
                  <a:pt x="2381310" y="892314"/>
                  <a:pt x="2495074" y="1064121"/>
                  <a:pt x="2495074" y="1259919"/>
                </a:cubicBezTo>
                <a:cubicBezTo>
                  <a:pt x="2495074" y="1308676"/>
                  <a:pt x="2488109" y="1355884"/>
                  <a:pt x="2474179" y="1401544"/>
                </a:cubicBezTo>
                <a:cubicBezTo>
                  <a:pt x="2523709" y="1489770"/>
                  <a:pt x="2537639" y="1584186"/>
                  <a:pt x="2512874" y="1666994"/>
                </a:cubicBezTo>
                <a:cubicBezTo>
                  <a:pt x="2482691" y="1766828"/>
                  <a:pt x="2395240" y="1848088"/>
                  <a:pt x="2280702" y="1883688"/>
                </a:cubicBezTo>
                <a:cubicBezTo>
                  <a:pt x="2210276" y="1905357"/>
                  <a:pt x="2141399" y="1908453"/>
                  <a:pt x="2083356" y="1908453"/>
                </a:cubicBezTo>
                <a:cubicBezTo>
                  <a:pt x="2063234" y="1908453"/>
                  <a:pt x="2043887" y="1907679"/>
                  <a:pt x="2025313" y="1907679"/>
                </a:cubicBezTo>
                <a:cubicBezTo>
                  <a:pt x="1797785" y="1903036"/>
                  <a:pt x="1566387" y="1900714"/>
                  <a:pt x="1338085" y="1900714"/>
                </a:cubicBezTo>
                <a:cubicBezTo>
                  <a:pt x="1043226" y="1900714"/>
                  <a:pt x="744498" y="1904583"/>
                  <a:pt x="450414" y="1912323"/>
                </a:cubicBezTo>
                <a:cubicBezTo>
                  <a:pt x="434935" y="1913096"/>
                  <a:pt x="419458" y="1913096"/>
                  <a:pt x="403979" y="1913096"/>
                </a:cubicBezTo>
                <a:cubicBezTo>
                  <a:pt x="349806" y="1913096"/>
                  <a:pt x="278607" y="1909227"/>
                  <a:pt x="211277" y="1876723"/>
                </a:cubicBezTo>
                <a:cubicBezTo>
                  <a:pt x="96739" y="1821002"/>
                  <a:pt x="36374" y="1696402"/>
                  <a:pt x="71974" y="1587282"/>
                </a:cubicBezTo>
                <a:cubicBezTo>
                  <a:pt x="76617" y="1571804"/>
                  <a:pt x="83582" y="1557874"/>
                  <a:pt x="91321" y="1545491"/>
                </a:cubicBezTo>
                <a:cubicBezTo>
                  <a:pt x="32504" y="1462683"/>
                  <a:pt x="0" y="1362849"/>
                  <a:pt x="0" y="1259919"/>
                </a:cubicBezTo>
                <a:cubicBezTo>
                  <a:pt x="0" y="1098947"/>
                  <a:pt x="77391" y="951905"/>
                  <a:pt x="201990" y="859810"/>
                </a:cubicBezTo>
                <a:cubicBezTo>
                  <a:pt x="186512" y="811828"/>
                  <a:pt x="178773" y="761524"/>
                  <a:pt x="178773" y="710446"/>
                </a:cubicBezTo>
                <a:cubicBezTo>
                  <a:pt x="178773" y="437258"/>
                  <a:pt x="400884" y="215920"/>
                  <a:pt x="673299" y="215920"/>
                </a:cubicBezTo>
                <a:cubicBezTo>
                  <a:pt x="711221" y="215920"/>
                  <a:pt x="748368" y="219789"/>
                  <a:pt x="784741" y="228303"/>
                </a:cubicBezTo>
                <a:cubicBezTo>
                  <a:pt x="874514" y="88225"/>
                  <a:pt x="1030843" y="0"/>
                  <a:pt x="120187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2" name="Google Shape;252;p32" descr="A silhouette of a city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8953" y="5657014"/>
            <a:ext cx="3837440" cy="84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9D419D-334E-4EBF-967E-238F25E3C7EA}"/>
              </a:ext>
            </a:extLst>
          </p:cNvPr>
          <p:cNvSpPr txBox="1"/>
          <p:nvPr/>
        </p:nvSpPr>
        <p:spPr>
          <a:xfrm>
            <a:off x="561340" y="408503"/>
            <a:ext cx="39293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Applications: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3"/>
          <p:cNvSpPr txBox="1">
            <a:spLocks noGrp="1"/>
          </p:cNvSpPr>
          <p:nvPr>
            <p:ph type="title"/>
          </p:nvPr>
        </p:nvSpPr>
        <p:spPr>
          <a:xfrm>
            <a:off x="3712685" y="2541180"/>
            <a:ext cx="5438445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Thank you!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687" name="Google Shape;687;p43"/>
          <p:cNvSpPr txBox="1">
            <a:spLocks noGrp="1"/>
          </p:cNvSpPr>
          <p:nvPr>
            <p:ph type="subTitle" idx="1"/>
          </p:nvPr>
        </p:nvSpPr>
        <p:spPr>
          <a:xfrm>
            <a:off x="3258609" y="3796052"/>
            <a:ext cx="663093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100"/>
              <a:buNone/>
            </a:pPr>
            <a:r>
              <a:rPr lang="en" sz="3600" dirty="0">
                <a:solidFill>
                  <a:schemeClr val="accent4"/>
                </a:solidFill>
                <a:latin typeface="Bradley Hand ITC" panose="03070402050302030203" pitchFamily="66" charset="0"/>
              </a:rPr>
              <a:t>Do you have any questions?</a:t>
            </a:r>
            <a:endParaRPr sz="3600" dirty="0">
              <a:solidFill>
                <a:schemeClr val="accent4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91" name="Google Shape;69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872294" y="3709325"/>
            <a:ext cx="7119229" cy="17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3B3B3B"/>
      </a:dk2>
      <a:lt2>
        <a:srgbClr val="D8D8D8"/>
      </a:lt2>
      <a:accent1>
        <a:srgbClr val="E39AD2"/>
      </a:accent1>
      <a:accent2>
        <a:srgbClr val="FFC6AB"/>
      </a:accent2>
      <a:accent3>
        <a:srgbClr val="B1FFB5"/>
      </a:accent3>
      <a:accent4>
        <a:srgbClr val="8DDAE3"/>
      </a:accent4>
      <a:accent5>
        <a:srgbClr val="978CFA"/>
      </a:accent5>
      <a:accent6>
        <a:srgbClr val="F3F3F3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853</Words>
  <Application>Microsoft Office PowerPoint</Application>
  <PresentationFormat>Widescreen</PresentationFormat>
  <Paragraphs>361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Abril Fatface</vt:lpstr>
      <vt:lpstr>Aldrich</vt:lpstr>
      <vt:lpstr>Arial</vt:lpstr>
      <vt:lpstr>Barlow Condensed</vt:lpstr>
      <vt:lpstr>Bradley Hand ITC</vt:lpstr>
      <vt:lpstr>Chelsea Market</vt:lpstr>
      <vt:lpstr>Coming Soon</vt:lpstr>
      <vt:lpstr>SlidesMania</vt:lpstr>
      <vt:lpstr>Levenshtein distance/ edit distance. By Srinivas Makkena</vt:lpstr>
      <vt:lpstr>?</vt:lpstr>
      <vt:lpstr>Calculate Minimum number of operations required to convert a given string into another string?  Allowed operations:  Insertion, Deletion, Replacing </vt:lpstr>
      <vt:lpstr>The Levenshtein distance between two strings (of length and respectively) is given by where         </vt:lpstr>
      <vt:lpstr>Distance Matrix calculation</vt:lpstr>
      <vt:lpstr>Pseudo code</vt:lpstr>
      <vt:lpstr>Spelling correction and suggestion: The algorithm can be used to suggest correct spellings for misspelled words.  Text-to-speech alignment: The algorithm can align text with corresponding audio to create closed captions or subtitles.  DNA analysis: The algorithm can be used to compare DNA sequences to identify similarities and differences between them.  Plagiarism detection: The algorithm can detect instances of plagiarism by comparing the similarity between texts.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Levenshtein distance/edit distance.</dc:title>
  <cp:lastModifiedBy>Srinivas Makkena</cp:lastModifiedBy>
  <cp:revision>28</cp:revision>
  <dcterms:modified xsi:type="dcterms:W3CDTF">2023-04-21T07:18:12Z</dcterms:modified>
</cp:coreProperties>
</file>